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1" r:id="rId19"/>
    <p:sldId id="274" r:id="rId20"/>
    <p:sldId id="275" r:id="rId21"/>
    <p:sldId id="276" r:id="rId22"/>
    <p:sldId id="277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9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7DFF2-76CE-413B-91FF-2BF007514540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AC8A4-7FE9-4B8E-9B66-6BBB4EC4BBE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47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AC8A4-7FE9-4B8E-9B66-6BBB4EC4BBEA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839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15ECA-3715-4CA8-AD54-7EA0C94D550A}" type="datetimeFigureOut">
              <a:rPr lang="fr-FR" smtClean="0"/>
              <a:pPr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7EF4-1E2E-49E2-8614-23C8068CD7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Visite pastorale </a:t>
            </a:r>
            <a:br>
              <a:rPr lang="fr-FR" dirty="0" smtClean="0">
                <a:solidFill>
                  <a:srgbClr val="00B050"/>
                </a:solidFill>
              </a:rPr>
            </a:br>
            <a:r>
              <a:rPr lang="fr-FR" dirty="0" smtClean="0">
                <a:solidFill>
                  <a:srgbClr val="00B050"/>
                </a:solidFill>
              </a:rPr>
              <a:t>de Monseigneur Luc </a:t>
            </a:r>
            <a:r>
              <a:rPr lang="fr-FR" dirty="0" err="1" smtClean="0">
                <a:solidFill>
                  <a:srgbClr val="00B050"/>
                </a:solidFill>
              </a:rPr>
              <a:t>Crepy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3508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</a:t>
            </a:r>
            <a:r>
              <a:rPr lang="fr-FR" dirty="0" smtClean="0"/>
              <a:t>u 24 au 27 novembre 2022</a:t>
            </a:r>
          </a:p>
          <a:p>
            <a:endParaRPr lang="fr-FR" dirty="0"/>
          </a:p>
          <a:p>
            <a:r>
              <a:rPr lang="fr-FR" dirty="0" smtClean="0"/>
              <a:t>dans les groupements paroissiaux</a:t>
            </a:r>
          </a:p>
          <a:p>
            <a:r>
              <a:rPr lang="fr-FR" dirty="0"/>
              <a:t>d</a:t>
            </a:r>
            <a:r>
              <a:rPr lang="fr-FR" dirty="0" smtClean="0"/>
              <a:t>e Mantes la jolie et de Mantes sud</a:t>
            </a:r>
            <a:endParaRPr lang="fr-FR" dirty="0"/>
          </a:p>
        </p:txBody>
      </p:sp>
      <p:pic>
        <p:nvPicPr>
          <p:cNvPr id="5" name="Image 4" descr="blason_crepy_grand_72pi-9ce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32656"/>
            <a:ext cx="1878856" cy="1833763"/>
          </a:xfrm>
          <a:prstGeom prst="rect">
            <a:avLst/>
          </a:prstGeom>
        </p:spPr>
      </p:pic>
      <p:pic>
        <p:nvPicPr>
          <p:cNvPr id="6" name="Image 5" descr="logo mantes su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2065412" cy="1907064"/>
          </a:xfrm>
          <a:prstGeom prst="rect">
            <a:avLst/>
          </a:prstGeom>
        </p:spPr>
      </p:pic>
      <p:pic>
        <p:nvPicPr>
          <p:cNvPr id="8" name="Image 7" descr="Logo-Mantes-la-jolie-chart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32656"/>
            <a:ext cx="2124068" cy="2124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390319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4005064"/>
            <a:ext cx="3593372" cy="2695029"/>
          </a:xfrm>
        </p:spPr>
      </p:pic>
      <p:pic>
        <p:nvPicPr>
          <p:cNvPr id="5" name="Image 4" descr="16694163596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4067944" cy="3050958"/>
          </a:xfrm>
          <a:prstGeom prst="rect">
            <a:avLst/>
          </a:prstGeom>
        </p:spPr>
      </p:pic>
      <p:pic>
        <p:nvPicPr>
          <p:cNvPr id="6" name="Image 5" descr="16694163597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283968" cy="3212976"/>
          </a:xfrm>
          <a:prstGeom prst="rect">
            <a:avLst/>
          </a:prstGeom>
        </p:spPr>
      </p:pic>
      <p:pic>
        <p:nvPicPr>
          <p:cNvPr id="7" name="Image 6" descr="16694163597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068960"/>
            <a:ext cx="4139952" cy="31049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60032" y="321297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1"/>
                </a:solidFill>
              </a:rPr>
              <a:t>Rencontre avec la direction, </a:t>
            </a:r>
          </a:p>
          <a:p>
            <a:pPr algn="ctr"/>
            <a:r>
              <a:rPr lang="fr-FR" sz="2400" dirty="0" smtClean="0">
                <a:solidFill>
                  <a:schemeClr val="accent1"/>
                </a:solidFill>
              </a:rPr>
              <a:t>l’équipe de bénévoles.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5536" y="623731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Visite de quelques malades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23520" y="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Maison de retraite </a:t>
            </a:r>
          </a:p>
          <a:p>
            <a:pPr algn="ctr"/>
            <a:r>
              <a:rPr lang="fr-FR" sz="2400" b="1" dirty="0" smtClean="0"/>
              <a:t>Fondation Léopold </a:t>
            </a:r>
            <a:r>
              <a:rPr lang="fr-FR" sz="2400" b="1" dirty="0" err="1" smtClean="0"/>
              <a:t>Bellan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1669416359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00708"/>
            <a:ext cx="7872874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251520" y="0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Déjeuner au presbytère de l’église Saint Jean-Baptiste </a:t>
            </a:r>
          </a:p>
          <a:p>
            <a:pPr algn="ctr"/>
            <a:r>
              <a:rPr lang="fr-FR" sz="2800" b="1" dirty="0" smtClean="0"/>
              <a:t>avec quelques habitants du quartier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1669416327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99942" cy="5733256"/>
          </a:xfrm>
          <a:prstGeom prst="rect">
            <a:avLst/>
          </a:prstGeom>
        </p:spPr>
      </p:pic>
      <p:pic>
        <p:nvPicPr>
          <p:cNvPr id="6" name="Image 5" descr="1669416327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6266" y="3429000"/>
            <a:ext cx="2427734" cy="3236979"/>
          </a:xfrm>
          <a:prstGeom prst="rect">
            <a:avLst/>
          </a:prstGeom>
        </p:spPr>
      </p:pic>
      <p:pic>
        <p:nvPicPr>
          <p:cNvPr id="4" name="Espace réservé du contenu 3" descr="166941635966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32656"/>
            <a:ext cx="4529476" cy="3397107"/>
          </a:xfrm>
        </p:spPr>
      </p:pic>
      <p:sp>
        <p:nvSpPr>
          <p:cNvPr id="7" name="ZoneTexte 6"/>
          <p:cNvSpPr txBox="1"/>
          <p:nvPr/>
        </p:nvSpPr>
        <p:spPr>
          <a:xfrm>
            <a:off x="251520" y="5805264"/>
            <a:ext cx="5832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FFC000"/>
                </a:solidFill>
              </a:rPr>
              <a:t>Visite du marché du Val Fourré </a:t>
            </a:r>
          </a:p>
          <a:p>
            <a:pPr algn="ctr"/>
            <a:r>
              <a:rPr lang="fr-FR" sz="2600" b="1" dirty="0" smtClean="0">
                <a:solidFill>
                  <a:srgbClr val="FFC000"/>
                </a:solidFill>
              </a:rPr>
              <a:t>avec Raphaël </a:t>
            </a:r>
            <a:r>
              <a:rPr lang="fr-FR" sz="2600" b="1" dirty="0" err="1" smtClean="0">
                <a:solidFill>
                  <a:srgbClr val="FFC000"/>
                </a:solidFill>
              </a:rPr>
              <a:t>Cognet</a:t>
            </a:r>
            <a:r>
              <a:rPr lang="fr-FR" sz="2600" b="1" dirty="0" smtClean="0">
                <a:solidFill>
                  <a:srgbClr val="FFC000"/>
                </a:solidFill>
              </a:rPr>
              <a:t> et Karim </a:t>
            </a:r>
            <a:r>
              <a:rPr lang="fr-FR" sz="2600" b="1" dirty="0" err="1" smtClean="0">
                <a:solidFill>
                  <a:srgbClr val="FFC000"/>
                </a:solidFill>
              </a:rPr>
              <a:t>Boursali</a:t>
            </a:r>
            <a:endParaRPr lang="fr-FR" sz="2600" b="1" dirty="0">
              <a:solidFill>
                <a:srgbClr val="FFC000"/>
              </a:solidFill>
            </a:endParaRPr>
          </a:p>
        </p:txBody>
      </p:sp>
      <p:pic>
        <p:nvPicPr>
          <p:cNvPr id="8" name="Image 7" descr="Logo-Mantes-la-jolie-chart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861048"/>
            <a:ext cx="1403988" cy="1403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163269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2160" y="188640"/>
            <a:ext cx="2627784" cy="3503712"/>
          </a:xfrm>
        </p:spPr>
      </p:pic>
      <p:pic>
        <p:nvPicPr>
          <p:cNvPr id="5" name="Image 4" descr="1669416327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5148064" cy="3861048"/>
          </a:xfrm>
          <a:prstGeom prst="rect">
            <a:avLst/>
          </a:prstGeom>
        </p:spPr>
      </p:pic>
      <p:pic>
        <p:nvPicPr>
          <p:cNvPr id="6" name="Image 5" descr="1669416327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031432" cy="3023574"/>
          </a:xfrm>
          <a:prstGeom prst="rect">
            <a:avLst/>
          </a:prstGeom>
        </p:spPr>
      </p:pic>
      <p:pic>
        <p:nvPicPr>
          <p:cNvPr id="7" name="Image 6" descr="Logo-Mantes-la-jolie-chart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88640"/>
            <a:ext cx="1548004" cy="15480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148064" y="3861048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 smtClean="0"/>
              <a:t>Rencontre avec la direction</a:t>
            </a:r>
          </a:p>
          <a:p>
            <a:pPr>
              <a:buFontTx/>
              <a:buChar char="-"/>
            </a:pPr>
            <a:r>
              <a:rPr lang="fr-FR" sz="2000" i="1" dirty="0" smtClean="0"/>
              <a:t>Visite des services techniques</a:t>
            </a:r>
          </a:p>
          <a:p>
            <a:pPr>
              <a:buFontTx/>
              <a:buChar char="-"/>
            </a:pPr>
            <a:r>
              <a:rPr lang="fr-FR" sz="2000" dirty="0" smtClean="0"/>
              <a:t>Echange avec les soignants </a:t>
            </a:r>
          </a:p>
          <a:p>
            <a:r>
              <a:rPr lang="fr-FR" sz="2000" dirty="0" smtClean="0"/>
              <a:t>et l’équipe de l’aumônerie</a:t>
            </a:r>
          </a:p>
          <a:p>
            <a:pPr>
              <a:buFontTx/>
              <a:buChar char="-"/>
            </a:pPr>
            <a:r>
              <a:rPr lang="fr-FR" sz="2000" i="1" dirty="0" smtClean="0"/>
              <a:t>Temps d’action de grâce pour remercier Claire-Odile </a:t>
            </a:r>
            <a:r>
              <a:rPr lang="fr-FR" sz="2000" i="1" dirty="0" err="1" smtClean="0"/>
              <a:t>Bouchereau</a:t>
            </a:r>
            <a:r>
              <a:rPr lang="fr-FR" sz="2000" i="1" dirty="0" smtClean="0"/>
              <a:t> </a:t>
            </a:r>
          </a:p>
          <a:p>
            <a:pPr>
              <a:buFontTx/>
              <a:buChar char="-"/>
            </a:pPr>
            <a:r>
              <a:rPr lang="fr-FR" sz="2000" dirty="0" smtClean="0"/>
              <a:t>Nomination de Patrice </a:t>
            </a:r>
            <a:r>
              <a:rPr lang="fr-FR" sz="2000" dirty="0" err="1" smtClean="0"/>
              <a:t>Sédaminou</a:t>
            </a:r>
            <a:r>
              <a:rPr lang="fr-FR" sz="2000" dirty="0" smtClean="0"/>
              <a:t> comme nouvel aumônier de l’hôpital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5868144" y="188640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Hôpital </a:t>
            </a:r>
          </a:p>
          <a:p>
            <a:pPr algn="ctr"/>
            <a:r>
              <a:rPr lang="fr-FR" sz="2800" b="1" dirty="0" smtClean="0"/>
              <a:t>de Mantes la jolie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osqué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753036"/>
            <a:ext cx="4139952" cy="3104964"/>
          </a:xfrm>
          <a:prstGeom prst="rect">
            <a:avLst/>
          </a:prstGeom>
        </p:spPr>
      </p:pic>
      <p:pic>
        <p:nvPicPr>
          <p:cNvPr id="6" name="Image 5" descr="mosquée 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525" y="188640"/>
            <a:ext cx="4128459" cy="309634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osquée 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338990"/>
            <a:ext cx="4392488" cy="3294366"/>
          </a:xfrm>
        </p:spPr>
      </p:pic>
      <p:pic>
        <p:nvPicPr>
          <p:cNvPr id="9" name="Image 8" descr="Dialogue-Islamo-Chretien-novembre-2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4520984" cy="3725706"/>
          </a:xfrm>
          <a:prstGeom prst="rect">
            <a:avLst/>
          </a:prstGeom>
        </p:spPr>
      </p:pic>
      <p:pic>
        <p:nvPicPr>
          <p:cNvPr id="5" name="Image 4" descr="mosquée 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2204864"/>
            <a:ext cx="3923928" cy="279893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5868144" y="335699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2060"/>
                </a:solidFill>
              </a:rPr>
              <a:t>A la mosquée </a:t>
            </a:r>
            <a:r>
              <a:rPr lang="fr-FR" sz="2000" b="1" dirty="0" err="1" smtClean="0">
                <a:solidFill>
                  <a:srgbClr val="002060"/>
                </a:solidFill>
              </a:rPr>
              <a:t>Othmane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000" b="1" dirty="0" smtClean="0">
                <a:solidFill>
                  <a:srgbClr val="002060"/>
                </a:solidFill>
              </a:rPr>
              <a:t>du Val Fourré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97492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0152" y="188640"/>
            <a:ext cx="3018317" cy="4021907"/>
          </a:xfrm>
        </p:spPr>
      </p:pic>
      <p:pic>
        <p:nvPicPr>
          <p:cNvPr id="5" name="Image 4" descr="16694974926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3293438" cy="4680520"/>
          </a:xfrm>
          <a:prstGeom prst="rect">
            <a:avLst/>
          </a:prstGeom>
        </p:spPr>
      </p:pic>
      <p:pic>
        <p:nvPicPr>
          <p:cNvPr id="6" name="Image 5" descr="collegia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192504"/>
            <a:ext cx="5616624" cy="36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3707904" y="980728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Célébration 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De la messe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À la Collégiale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974925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858004" cy="6477339"/>
          </a:xfrm>
        </p:spPr>
      </p:pic>
      <p:sp>
        <p:nvSpPr>
          <p:cNvPr id="6" name="ZoneTexte 5"/>
          <p:cNvSpPr txBox="1"/>
          <p:nvPr/>
        </p:nvSpPr>
        <p:spPr>
          <a:xfrm>
            <a:off x="5220072" y="1124744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Temps d’enseignement </a:t>
            </a:r>
          </a:p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À la Collégiale:</a:t>
            </a:r>
          </a:p>
          <a:p>
            <a:endParaRPr lang="fr-FR" sz="2800" dirty="0" smtClean="0"/>
          </a:p>
          <a:p>
            <a:pPr algn="ctr"/>
            <a:r>
              <a:rPr lang="fr-FR" sz="2800" b="1" dirty="0" smtClean="0"/>
              <a:t>«L’Eglise : </a:t>
            </a:r>
          </a:p>
          <a:p>
            <a:pPr algn="ctr"/>
            <a:r>
              <a:rPr lang="fr-FR" sz="2800" b="1" dirty="0" smtClean="0"/>
              <a:t>vivre et annoncer</a:t>
            </a:r>
          </a:p>
          <a:p>
            <a:pPr algn="ctr"/>
            <a:r>
              <a:rPr lang="fr-FR" sz="2800" b="1" dirty="0" smtClean="0"/>
              <a:t>ensemble </a:t>
            </a:r>
          </a:p>
          <a:p>
            <a:pPr algn="ctr"/>
            <a:r>
              <a:rPr lang="fr-FR" sz="2800" b="1" dirty="0" smtClean="0"/>
              <a:t>la Joie de l’Evangile »</a:t>
            </a:r>
          </a:p>
          <a:p>
            <a:endParaRPr lang="fr-FR" sz="2800" dirty="0" smtClean="0"/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83975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213285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1669483975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60648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16694839758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88640"/>
            <a:ext cx="1923677" cy="25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16694839758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9677" y="260648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0" y="2708920"/>
            <a:ext cx="31683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C00000"/>
                </a:solidFill>
              </a:rPr>
              <a:t>Rencontre avec</a:t>
            </a:r>
          </a:p>
          <a:p>
            <a:pPr algn="ctr"/>
            <a:r>
              <a:rPr lang="fr-FR" sz="2800" dirty="0" smtClean="0">
                <a:solidFill>
                  <a:srgbClr val="C00000"/>
                </a:solidFill>
              </a:rPr>
              <a:t>Les catéchumènes et</a:t>
            </a:r>
          </a:p>
          <a:p>
            <a:pPr algn="ctr"/>
            <a:r>
              <a:rPr lang="fr-FR" sz="2800" dirty="0" smtClean="0">
                <a:solidFill>
                  <a:srgbClr val="C00000"/>
                </a:solidFill>
              </a:rPr>
              <a:t>Les néophytes</a:t>
            </a:r>
          </a:p>
          <a:p>
            <a:pPr algn="ctr"/>
            <a:endParaRPr lang="fr-FR" sz="2800" dirty="0" smtClean="0">
              <a:solidFill>
                <a:srgbClr val="C00000"/>
              </a:solidFill>
            </a:endParaRPr>
          </a:p>
          <a:p>
            <a:pPr algn="ctr"/>
            <a:r>
              <a:rPr lang="fr-FR" sz="2400" dirty="0" smtClean="0"/>
              <a:t>Au relais Sainte Anne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800" dirty="0" smtClean="0"/>
              <a:t>Témoignages,</a:t>
            </a:r>
          </a:p>
          <a:p>
            <a:pPr algn="ctr" defTabSz="648000"/>
            <a:r>
              <a:rPr lang="fr-FR" sz="2800" dirty="0" smtClean="0"/>
              <a:t> Echanges.</a:t>
            </a:r>
          </a:p>
        </p:txBody>
      </p:sp>
      <p:pic>
        <p:nvPicPr>
          <p:cNvPr id="10" name="Image 9" descr="Logo-Mantes-la-jolie-charte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8384" y="5733256"/>
            <a:ext cx="899932" cy="86409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83975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456384" cy="2592288"/>
          </a:xfrm>
        </p:spPr>
      </p:pic>
      <p:pic>
        <p:nvPicPr>
          <p:cNvPr id="5" name="Image 4" descr="1669483926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88640"/>
            <a:ext cx="3096344" cy="2322258"/>
          </a:xfrm>
          <a:prstGeom prst="rect">
            <a:avLst/>
          </a:prstGeom>
        </p:spPr>
      </p:pic>
      <p:pic>
        <p:nvPicPr>
          <p:cNvPr id="7" name="Image 6" descr="1669483952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780928"/>
            <a:ext cx="4608512" cy="3456384"/>
          </a:xfrm>
          <a:prstGeom prst="rect">
            <a:avLst/>
          </a:prstGeom>
        </p:spPr>
      </p:pic>
      <p:pic>
        <p:nvPicPr>
          <p:cNvPr id="8" name="Image 7" descr="1669483952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861048"/>
            <a:ext cx="3611893" cy="27089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3528" y="3068960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Rencontre </a:t>
            </a:r>
          </a:p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avec les jeunes </a:t>
            </a:r>
          </a:p>
          <a:p>
            <a:pPr algn="ctr"/>
            <a:r>
              <a:rPr lang="fr-FR" sz="2800" b="1" dirty="0" smtClean="0">
                <a:solidFill>
                  <a:srgbClr val="00B050"/>
                </a:solidFill>
              </a:rPr>
              <a:t>de l’aumônerie Tibériade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07904" y="548680"/>
            <a:ext cx="208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Marche </a:t>
            </a:r>
          </a:p>
          <a:p>
            <a:pPr algn="ctr"/>
            <a:r>
              <a:rPr lang="fr-FR" sz="2400" dirty="0" smtClean="0"/>
              <a:t>entre </a:t>
            </a:r>
          </a:p>
          <a:p>
            <a:pPr algn="ctr"/>
            <a:r>
              <a:rPr lang="fr-FR" sz="2400" dirty="0" smtClean="0"/>
              <a:t>l’église de Vert</a:t>
            </a:r>
          </a:p>
          <a:p>
            <a:pPr algn="ctr"/>
            <a:r>
              <a:rPr lang="fr-FR" sz="2400" dirty="0" smtClean="0"/>
              <a:t>Et </a:t>
            </a:r>
          </a:p>
          <a:p>
            <a:pPr algn="ctr"/>
            <a:r>
              <a:rPr lang="fr-FR" sz="2400" dirty="0" smtClean="0"/>
              <a:t>le Sacré Cœur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83868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4005064"/>
            <a:ext cx="4028265" cy="2697163"/>
          </a:xfrm>
        </p:spPr>
      </p:pic>
      <p:pic>
        <p:nvPicPr>
          <p:cNvPr id="5" name="Image 4" descr="1669483868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64" y="404664"/>
            <a:ext cx="4590510" cy="6120680"/>
          </a:xfrm>
          <a:prstGeom prst="rect">
            <a:avLst/>
          </a:prstGeom>
        </p:spPr>
      </p:pic>
      <p:pic>
        <p:nvPicPr>
          <p:cNvPr id="6" name="Image 5" descr="1669483868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60648"/>
            <a:ext cx="2499742" cy="33329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44008" y="548680"/>
            <a:ext cx="1872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B050"/>
                </a:solidFill>
              </a:rPr>
              <a:t>Adoration</a:t>
            </a:r>
          </a:p>
          <a:p>
            <a:pPr algn="ctr"/>
            <a:endParaRPr lang="fr-F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fr-FR" sz="2000" b="1" dirty="0" smtClean="0">
                <a:solidFill>
                  <a:srgbClr val="00B050"/>
                </a:solidFill>
              </a:rPr>
              <a:t>Temps d’enseignement</a:t>
            </a:r>
          </a:p>
          <a:p>
            <a:pPr algn="ctr"/>
            <a:r>
              <a:rPr lang="fr-FR" sz="2000" dirty="0" smtClean="0"/>
              <a:t> </a:t>
            </a:r>
          </a:p>
          <a:p>
            <a:pPr algn="ctr"/>
            <a:r>
              <a:rPr lang="fr-FR" sz="2000" dirty="0" smtClean="0"/>
              <a:t>Avec les jeunes de l’Aumônerie</a:t>
            </a:r>
          </a:p>
          <a:p>
            <a:pPr algn="ctr"/>
            <a:endParaRPr lang="fr-FR" sz="2000" dirty="0" smtClean="0"/>
          </a:p>
          <a:p>
            <a:pPr algn="ctr"/>
            <a:r>
              <a:rPr lang="fr-FR" sz="2000" dirty="0" smtClean="0"/>
              <a:t> au Sacré Cœur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logo mantes s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720" y="3933056"/>
            <a:ext cx="2113244" cy="19512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Espace réservé du contenu 8" descr="carte-doyenne2020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345029"/>
            <a:ext cx="4248472" cy="6512971"/>
          </a:xfrm>
        </p:spPr>
      </p:pic>
      <p:pic>
        <p:nvPicPr>
          <p:cNvPr id="6" name="Image 5" descr="Logo-Mantes-la-jolie-chart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76672"/>
            <a:ext cx="1892918" cy="21376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pere gérar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916832"/>
            <a:ext cx="1743075" cy="1800225"/>
          </a:xfrm>
          <a:prstGeom prst="rect">
            <a:avLst/>
          </a:prstGeom>
        </p:spPr>
      </p:pic>
      <p:pic>
        <p:nvPicPr>
          <p:cNvPr id="11" name="Image 10" descr="16694928908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3140968"/>
            <a:ext cx="1600200" cy="193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Rencontre avec les enfants du catéchisme </a:t>
            </a:r>
            <a:br>
              <a:rPr lang="fr-FR" sz="3200" b="1" dirty="0" smtClean="0">
                <a:solidFill>
                  <a:srgbClr val="002060"/>
                </a:solidFill>
              </a:rPr>
            </a:br>
            <a:r>
              <a:rPr lang="fr-FR" sz="3200" b="1" dirty="0" smtClean="0">
                <a:solidFill>
                  <a:srgbClr val="002060"/>
                </a:solidFill>
              </a:rPr>
              <a:t>au Sacré Cœur 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i="1" dirty="0" smtClean="0"/>
              <a:t>Temps d’enseignement sur le pardon</a:t>
            </a:r>
            <a:endParaRPr lang="fr-FR" sz="3200" i="1" dirty="0"/>
          </a:p>
        </p:txBody>
      </p:sp>
      <p:pic>
        <p:nvPicPr>
          <p:cNvPr id="4" name="Espace réservé du contenu 3" descr="K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1320463" y="-1447928"/>
            <a:ext cx="228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3200" b="1" dirty="0" smtClean="0">
                <a:solidFill>
                  <a:prstClr val="black"/>
                </a:solidFill>
                <a:ea typeface="+mj-ea"/>
                <a:cs typeface="+mj-cs"/>
              </a:rPr>
              <a:t>Rencontre avec les enfants du catéchisme du Sacré Cœur </a:t>
            </a:r>
            <a:br>
              <a:rPr lang="fr-FR" sz="3200" b="1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fr-FR" sz="3200" b="1" dirty="0" smtClean="0">
                <a:solidFill>
                  <a:prstClr val="black"/>
                </a:solidFill>
                <a:ea typeface="+mj-ea"/>
                <a:cs typeface="+mj-cs"/>
              </a:rPr>
              <a:t>Temps d’enseignement sur le pardon</a:t>
            </a:r>
            <a:endParaRPr lang="fr-FR" sz="32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492890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564904"/>
            <a:ext cx="3394472" cy="4525963"/>
          </a:xfrm>
        </p:spPr>
      </p:pic>
      <p:pic>
        <p:nvPicPr>
          <p:cNvPr id="5" name="Image 4" descr="1669492890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9992" cy="3374994"/>
          </a:xfrm>
          <a:prstGeom prst="rect">
            <a:avLst/>
          </a:prstGeom>
        </p:spPr>
      </p:pic>
      <p:pic>
        <p:nvPicPr>
          <p:cNvPr id="6" name="Image 5" descr="1669492890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-531440"/>
            <a:ext cx="3707904" cy="4924560"/>
          </a:xfrm>
          <a:prstGeom prst="rect">
            <a:avLst/>
          </a:prstGeom>
        </p:spPr>
      </p:pic>
      <p:pic>
        <p:nvPicPr>
          <p:cNvPr id="7" name="Image 6" descr="16694928908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645024"/>
            <a:ext cx="4016697" cy="30243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88024" y="2852936"/>
            <a:ext cx="4032448" cy="83099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30A0"/>
                </a:solidFill>
              </a:rPr>
              <a:t>Messe au Sacré Cœur</a:t>
            </a:r>
          </a:p>
          <a:p>
            <a:pPr algn="ctr"/>
            <a:r>
              <a:rPr lang="fr-FR" sz="2400" b="1" dirty="0" smtClean="0">
                <a:solidFill>
                  <a:srgbClr val="7030A0"/>
                </a:solidFill>
              </a:rPr>
              <a:t>Premier Dimanche de l’Avent</a:t>
            </a:r>
            <a:endParaRPr lang="fr-FR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669501398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135396"/>
            <a:ext cx="9324528" cy="69933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16695013989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579396"/>
            <a:ext cx="2460491" cy="32786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16695013988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88640"/>
            <a:ext cx="2843808" cy="3789374"/>
          </a:xfrm>
          <a:prstGeom prst="rect">
            <a:avLst/>
          </a:prstGeom>
        </p:spPr>
      </p:pic>
      <p:pic>
        <p:nvPicPr>
          <p:cNvPr id="7" name="Image 6" descr="1669501398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861048"/>
            <a:ext cx="3707904" cy="29969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188640"/>
            <a:ext cx="47525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7030A0"/>
                </a:solidFill>
              </a:rPr>
              <a:t>Soirée de Louange au Sacré Cœur </a:t>
            </a:r>
          </a:p>
          <a:p>
            <a:pPr algn="ctr"/>
            <a:r>
              <a:rPr lang="fr-FR" sz="2000" b="1" dirty="0" smtClean="0">
                <a:solidFill>
                  <a:srgbClr val="7030A0"/>
                </a:solidFill>
              </a:rPr>
              <a:t>Animée par le groupe « Chemin de Cana »</a:t>
            </a:r>
            <a:endParaRPr lang="fr-FR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1669832514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234" y="3068960"/>
            <a:ext cx="2715766" cy="3621021"/>
          </a:xfrm>
          <a:prstGeom prst="rect">
            <a:avLst/>
          </a:prstGeom>
        </p:spPr>
      </p:pic>
      <p:pic>
        <p:nvPicPr>
          <p:cNvPr id="8" name="Image 7" descr="16698325144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53036"/>
            <a:ext cx="4139952" cy="3104964"/>
          </a:xfrm>
          <a:prstGeom prst="rect">
            <a:avLst/>
          </a:prstGeom>
        </p:spPr>
      </p:pic>
      <p:pic>
        <p:nvPicPr>
          <p:cNvPr id="9" name="Image 8" descr="1669832514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9888" y="0"/>
            <a:ext cx="3544112" cy="2348880"/>
          </a:xfrm>
          <a:prstGeom prst="rect">
            <a:avLst/>
          </a:prstGeom>
        </p:spPr>
      </p:pic>
      <p:pic>
        <p:nvPicPr>
          <p:cNvPr id="10" name="Image 9" descr="16698325145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854234" cy="4436286"/>
          </a:xfrm>
          <a:prstGeom prst="rect">
            <a:avLst/>
          </a:prstGeom>
        </p:spPr>
      </p:pic>
      <p:pic>
        <p:nvPicPr>
          <p:cNvPr id="4" name="Espace réservé du contenu 3" descr="1669832514507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771800" y="1916832"/>
            <a:ext cx="4385460" cy="328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/>
          <p:cNvSpPr txBox="1"/>
          <p:nvPr/>
        </p:nvSpPr>
        <p:spPr>
          <a:xfrm>
            <a:off x="2411760" y="33265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rgbClr val="7030A0"/>
                </a:solidFill>
              </a:rPr>
              <a:t>Messe de clôture </a:t>
            </a:r>
          </a:p>
          <a:p>
            <a:pPr algn="ctr"/>
            <a:r>
              <a:rPr lang="fr-FR" sz="2600" b="1" dirty="0" smtClean="0">
                <a:solidFill>
                  <a:srgbClr val="7030A0"/>
                </a:solidFill>
              </a:rPr>
              <a:t>de la visite </a:t>
            </a:r>
            <a:r>
              <a:rPr lang="fr-FR" sz="2600" b="1" dirty="0" err="1" smtClean="0">
                <a:solidFill>
                  <a:srgbClr val="7030A0"/>
                </a:solidFill>
              </a:rPr>
              <a:t>pastoale</a:t>
            </a:r>
            <a:endParaRPr lang="fr-FR" sz="2600" b="1" dirty="0" smtClean="0">
              <a:solidFill>
                <a:srgbClr val="7030A0"/>
              </a:solidFill>
            </a:endParaRPr>
          </a:p>
          <a:p>
            <a:pPr algn="ctr"/>
            <a:r>
              <a:rPr lang="fr-FR" sz="2600" b="1" dirty="0" smtClean="0">
                <a:solidFill>
                  <a:srgbClr val="7030A0"/>
                </a:solidFill>
              </a:rPr>
              <a:t>27 Novembre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020272" y="2420888"/>
            <a:ext cx="2123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7030A0"/>
                </a:solidFill>
              </a:rPr>
              <a:t>Premier dimanche de l’Avent</a:t>
            </a:r>
            <a:endParaRPr lang="fr-FR" sz="2000" b="1" dirty="0">
              <a:solidFill>
                <a:srgbClr val="7030A0"/>
              </a:solidFill>
            </a:endParaRPr>
          </a:p>
        </p:txBody>
      </p:sp>
      <p:pic>
        <p:nvPicPr>
          <p:cNvPr id="13" name="Image 12" descr="166983836499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5085184"/>
            <a:ext cx="2707662" cy="17728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832472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3456385" cy="2592288"/>
          </a:xfrm>
        </p:spPr>
      </p:pic>
      <p:pic>
        <p:nvPicPr>
          <p:cNvPr id="5" name="Image 4" descr="1669832472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60648"/>
            <a:ext cx="3491880" cy="2618910"/>
          </a:xfrm>
          <a:prstGeom prst="rect">
            <a:avLst/>
          </a:prstGeom>
        </p:spPr>
      </p:pic>
      <p:pic>
        <p:nvPicPr>
          <p:cNvPr id="6" name="Image 5" descr="1669832472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933056"/>
            <a:ext cx="3563888" cy="2672916"/>
          </a:xfrm>
          <a:prstGeom prst="rect">
            <a:avLst/>
          </a:prstGeom>
        </p:spPr>
      </p:pic>
      <p:pic>
        <p:nvPicPr>
          <p:cNvPr id="8" name="Image 7" descr="16698324721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861048"/>
            <a:ext cx="3611894" cy="2708920"/>
          </a:xfrm>
          <a:prstGeom prst="rect">
            <a:avLst/>
          </a:prstGeom>
        </p:spPr>
      </p:pic>
      <p:pic>
        <p:nvPicPr>
          <p:cNvPr id="7" name="Image 6" descr="16698324721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2348880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oneTexte 8"/>
          <p:cNvSpPr txBox="1"/>
          <p:nvPr/>
        </p:nvSpPr>
        <p:spPr>
          <a:xfrm>
            <a:off x="2123728" y="188640"/>
            <a:ext cx="460851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Festivités à l’église Saint Jean-Baptiste</a:t>
            </a:r>
          </a:p>
          <a:p>
            <a:pPr algn="ctr"/>
            <a:r>
              <a:rPr lang="fr-FR" dirty="0" smtClean="0"/>
              <a:t>Pour clôturer la visite pastorale de Mgr </a:t>
            </a:r>
            <a:r>
              <a:rPr lang="fr-FR" dirty="0" err="1" smtClean="0"/>
              <a:t>Crepy</a:t>
            </a:r>
            <a:endParaRPr lang="fr-F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Quelques témoignages…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85395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980728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002060"/>
                </a:solidFill>
              </a:rPr>
              <a:t>Une visite prévue de 20 minutes qui s'est terminée une heure après, pour le plus grand Bonheur des enfants !!</a:t>
            </a:r>
          </a:p>
          <a:p>
            <a:pPr algn="ctr"/>
            <a:r>
              <a:rPr lang="fr-FR" i="1" dirty="0" smtClean="0">
                <a:solidFill>
                  <a:srgbClr val="002060"/>
                </a:solidFill>
              </a:rPr>
              <a:t>Flore d’Eveil </a:t>
            </a:r>
            <a:r>
              <a:rPr lang="fr-FR" i="1" dirty="0" err="1" smtClean="0">
                <a:solidFill>
                  <a:srgbClr val="002060"/>
                </a:solidFill>
              </a:rPr>
              <a:t>Mat-ins</a:t>
            </a:r>
            <a:endParaRPr lang="fr-FR" i="1" dirty="0" smtClean="0">
              <a:solidFill>
                <a:srgbClr val="002060"/>
              </a:solidFill>
            </a:endParaRPr>
          </a:p>
          <a:p>
            <a:endParaRPr lang="fr-FR" i="1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71592" y="1196752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Mgr </a:t>
            </a:r>
            <a:r>
              <a:rPr lang="fr-FR" dirty="0" err="1" smtClean="0">
                <a:solidFill>
                  <a:srgbClr val="00B050"/>
                </a:solidFill>
              </a:rPr>
              <a:t>Crepy</a:t>
            </a:r>
            <a:r>
              <a:rPr lang="fr-FR" dirty="0" smtClean="0">
                <a:solidFill>
                  <a:srgbClr val="00B050"/>
                </a:solidFill>
              </a:rPr>
              <a:t> est très sympa, parler avec lui pendant la marche était simple et facile. Je me souviendrai longtemps de ce moment.</a:t>
            </a:r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Baptiste, 11 ans</a:t>
            </a:r>
          </a:p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1520" y="2348880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7030A0"/>
                </a:solidFill>
              </a:rPr>
              <a:t>Je retiens de cette visite, la marche avec l’évêque et le temps d’adoration avec les jeunes de l’aumônerie. Ce fut un moment très joyeux et très priant, </a:t>
            </a:r>
          </a:p>
          <a:p>
            <a:pPr algn="ctr"/>
            <a:r>
              <a:rPr lang="fr-FR" dirty="0" smtClean="0">
                <a:solidFill>
                  <a:srgbClr val="7030A0"/>
                </a:solidFill>
              </a:rPr>
              <a:t>Clémence, 11 ans</a:t>
            </a:r>
          </a:p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0" y="5013176"/>
            <a:ext cx="9144000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</a:t>
            </a:r>
            <a:r>
              <a:rPr lang="fr-F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fr-F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MERCI pour cette belle visite pastorale… </a:t>
            </a:r>
            <a:endParaRPr lang="fr-FR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76056" y="3068960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C00000"/>
                </a:solidFill>
              </a:rPr>
              <a:t>Rencontres mémorables et beaux témoignages de foi chrétienne entre les catéchumènes, les néophytes et notre sympathique évêque Mgr Luc </a:t>
            </a:r>
            <a:r>
              <a:rPr lang="fr-FR" i="1" dirty="0" err="1" smtClean="0">
                <a:solidFill>
                  <a:srgbClr val="C00000"/>
                </a:solidFill>
              </a:rPr>
              <a:t>Crepy</a:t>
            </a:r>
            <a:r>
              <a:rPr lang="fr-FR" i="1" dirty="0" smtClean="0">
                <a:solidFill>
                  <a:srgbClr val="C00000"/>
                </a:solidFill>
              </a:rPr>
              <a:t> au relais Ste Anne.</a:t>
            </a:r>
          </a:p>
          <a:p>
            <a:pPr algn="ctr"/>
            <a:r>
              <a:rPr lang="fr-FR" i="1" dirty="0" smtClean="0">
                <a:solidFill>
                  <a:srgbClr val="C00000"/>
                </a:solidFill>
              </a:rPr>
              <a:t>Elisabeth, 48 ans, </a:t>
            </a:r>
          </a:p>
          <a:p>
            <a:pPr algn="ctr"/>
            <a:r>
              <a:rPr lang="fr-FR" i="1" dirty="0" smtClean="0">
                <a:solidFill>
                  <a:srgbClr val="C00000"/>
                </a:solidFill>
              </a:rPr>
              <a:t>baptisée à Pâques 20222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3528" y="4005064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008000"/>
                </a:solidFill>
              </a:rPr>
              <a:t>L’évêque est venu à l’école pendant sa visite pastorale. Il a pu rencontrer les élèves et leur parler de la foi à l’école et des autres religions. Il a célébré une messe dans l’école. C’était très beau et j’étais heureux de pouvoir servir à côté de l’évêque au collège.</a:t>
            </a:r>
          </a:p>
          <a:p>
            <a:pPr algn="ctr"/>
            <a:r>
              <a:rPr lang="fr-FR" i="1" dirty="0" smtClean="0">
                <a:solidFill>
                  <a:srgbClr val="008000"/>
                </a:solidFill>
              </a:rPr>
              <a:t>Alban, 11 ans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Guervill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142852"/>
            <a:ext cx="3786182" cy="2839637"/>
          </a:xfrm>
          <a:prstGeom prst="rect">
            <a:avLst/>
          </a:prstGeom>
        </p:spPr>
      </p:pic>
      <p:pic>
        <p:nvPicPr>
          <p:cNvPr id="7" name="Image 6" descr="Guerville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3143248"/>
            <a:ext cx="2285984" cy="1714488"/>
          </a:xfrm>
          <a:prstGeom prst="rect">
            <a:avLst/>
          </a:prstGeom>
        </p:spPr>
      </p:pic>
      <p:pic>
        <p:nvPicPr>
          <p:cNvPr id="5" name="Image 4" descr="Guervill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4752"/>
            <a:ext cx="4000496" cy="3000372"/>
          </a:xfrm>
          <a:prstGeom prst="rect">
            <a:avLst/>
          </a:prstGeom>
        </p:spPr>
      </p:pic>
      <p:pic>
        <p:nvPicPr>
          <p:cNvPr id="8" name="Image 7" descr="Guerville 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42852"/>
            <a:ext cx="4000528" cy="3000396"/>
          </a:xfrm>
          <a:prstGeom prst="rect">
            <a:avLst/>
          </a:prstGeom>
        </p:spPr>
      </p:pic>
      <p:pic>
        <p:nvPicPr>
          <p:cNvPr id="9" name="Image 8" descr="Guerville_-_Église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2643182"/>
            <a:ext cx="2405047" cy="180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/>
          <p:cNvSpPr txBox="1"/>
          <p:nvPr/>
        </p:nvSpPr>
        <p:spPr>
          <a:xfrm>
            <a:off x="3923928" y="4869160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Echange sur le thème </a:t>
            </a:r>
          </a:p>
          <a:p>
            <a:pPr algn="ctr"/>
            <a:r>
              <a:rPr lang="fr-FR" sz="2400" b="1" dirty="0" smtClean="0">
                <a:solidFill>
                  <a:srgbClr val="00B050"/>
                </a:solidFill>
              </a:rPr>
              <a:t>« Evolution du monde rural »</a:t>
            </a:r>
          </a:p>
          <a:p>
            <a:pPr algn="ctr"/>
            <a:r>
              <a:rPr lang="fr-FR" sz="2000" dirty="0" smtClean="0"/>
              <a:t>Avec les correspondants des églises de la paroisse de Mantes sud et </a:t>
            </a:r>
          </a:p>
          <a:p>
            <a:pPr algn="ctr"/>
            <a:r>
              <a:rPr lang="fr-FR" sz="2000" dirty="0" smtClean="0"/>
              <a:t>quelques agriculteurs des villages </a:t>
            </a:r>
            <a:endParaRPr lang="fr-FR" sz="2000" dirty="0"/>
          </a:p>
        </p:txBody>
      </p:sp>
      <p:pic>
        <p:nvPicPr>
          <p:cNvPr id="11" name="Image 10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9058" y="214290"/>
            <a:ext cx="1324282" cy="12231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251520" y="321297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A Guerville …..</a:t>
            </a:r>
            <a:endParaRPr lang="fr-FR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ND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4286256"/>
            <a:ext cx="3428992" cy="2571744"/>
          </a:xfrm>
          <a:prstGeom prst="rect">
            <a:avLst/>
          </a:prstGeom>
        </p:spPr>
      </p:pic>
      <p:pic>
        <p:nvPicPr>
          <p:cNvPr id="9" name="Image 8" descr="1669364342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876"/>
            <a:ext cx="4143372" cy="3107529"/>
          </a:xfrm>
          <a:prstGeom prst="rect">
            <a:avLst/>
          </a:prstGeom>
        </p:spPr>
      </p:pic>
      <p:pic>
        <p:nvPicPr>
          <p:cNvPr id="10" name="Image 9" descr="1669364375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0"/>
            <a:ext cx="2285984" cy="1714488"/>
          </a:xfrm>
          <a:prstGeom prst="rect">
            <a:avLst/>
          </a:prstGeom>
        </p:spPr>
      </p:pic>
      <p:pic>
        <p:nvPicPr>
          <p:cNvPr id="11" name="Image 10" descr="repas N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500042"/>
            <a:ext cx="2857520" cy="2143140"/>
          </a:xfrm>
          <a:prstGeom prst="rect">
            <a:avLst/>
          </a:prstGeom>
        </p:spPr>
      </p:pic>
      <p:pic>
        <p:nvPicPr>
          <p:cNvPr id="4" name="Espace réservé du contenu 3" descr="ND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483768" y="1556792"/>
            <a:ext cx="3660250" cy="2745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 descr="Logo-Mantes-la-jolie-chart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188640"/>
            <a:ext cx="1334260" cy="1334260"/>
          </a:xfrm>
          <a:prstGeom prst="rect">
            <a:avLst/>
          </a:prstGeom>
        </p:spPr>
      </p:pic>
      <p:pic>
        <p:nvPicPr>
          <p:cNvPr id="13" name="Image 12" descr="ND 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852936"/>
            <a:ext cx="2214578" cy="59853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156176" y="1916832"/>
            <a:ext cx="2987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/>
              <a:t>Rencontre avec une délégation d’élèves</a:t>
            </a:r>
          </a:p>
          <a:p>
            <a:pPr>
              <a:buFont typeface="Arial" pitchFamily="34" charset="0"/>
              <a:buChar char="•"/>
            </a:pPr>
            <a:r>
              <a:rPr lang="fr-FR" sz="2000" i="1" dirty="0" smtClean="0"/>
              <a:t>Messe dans la chapelle du Collège/lycée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/>
              <a:t>Déjeuner avec la direction et l’équipe pastorale</a:t>
            </a:r>
          </a:p>
        </p:txBody>
      </p:sp>
      <p:pic>
        <p:nvPicPr>
          <p:cNvPr id="15" name="Image 14" descr="16693643754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2844" y="3357562"/>
            <a:ext cx="1766881" cy="157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3643134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2517242" cy="1887932"/>
          </a:xfrm>
        </p:spPr>
      </p:pic>
      <p:pic>
        <p:nvPicPr>
          <p:cNvPr id="5" name="Image 4" descr="1669364291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52"/>
            <a:ext cx="3333741" cy="2500306"/>
          </a:xfrm>
          <a:prstGeom prst="rect">
            <a:avLst/>
          </a:prstGeom>
        </p:spPr>
      </p:pic>
      <p:pic>
        <p:nvPicPr>
          <p:cNvPr id="7" name="Image 6" descr="1669364291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85728"/>
            <a:ext cx="1619229" cy="1214422"/>
          </a:xfrm>
          <a:prstGeom prst="rect">
            <a:avLst/>
          </a:prstGeom>
        </p:spPr>
      </p:pic>
      <p:pic>
        <p:nvPicPr>
          <p:cNvPr id="9" name="Image 8" descr="1669364291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2285993"/>
            <a:ext cx="2000264" cy="1500198"/>
          </a:xfrm>
          <a:prstGeom prst="rect">
            <a:avLst/>
          </a:prstGeom>
        </p:spPr>
      </p:pic>
      <p:pic>
        <p:nvPicPr>
          <p:cNvPr id="10" name="Image 9" descr="16693642911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2786058"/>
            <a:ext cx="4214810" cy="3161108"/>
          </a:xfrm>
          <a:prstGeom prst="rect">
            <a:avLst/>
          </a:prstGeom>
        </p:spPr>
      </p:pic>
      <p:pic>
        <p:nvPicPr>
          <p:cNvPr id="12" name="Image 11" descr="Blason_Guerville_2_85x1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357562"/>
            <a:ext cx="647700" cy="762000"/>
          </a:xfrm>
          <a:prstGeom prst="rect">
            <a:avLst/>
          </a:prstGeom>
        </p:spPr>
      </p:pic>
      <p:pic>
        <p:nvPicPr>
          <p:cNvPr id="13" name="Image 12" descr="logo auffrevill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86710" y="2285992"/>
            <a:ext cx="1190626" cy="1309689"/>
          </a:xfrm>
          <a:prstGeom prst="rect">
            <a:avLst/>
          </a:prstGeom>
        </p:spPr>
      </p:pic>
      <p:pic>
        <p:nvPicPr>
          <p:cNvPr id="14" name="Image 13" descr="logo mantes la joli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43240" y="1571612"/>
            <a:ext cx="987483" cy="1180163"/>
          </a:xfrm>
          <a:prstGeom prst="rect">
            <a:avLst/>
          </a:prstGeom>
        </p:spPr>
      </p:pic>
      <p:pic>
        <p:nvPicPr>
          <p:cNvPr id="15" name="Image 14" descr="logo mantes la vil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43240" y="2857496"/>
            <a:ext cx="857256" cy="857256"/>
          </a:xfrm>
          <a:prstGeom prst="rect">
            <a:avLst/>
          </a:prstGeom>
        </p:spPr>
      </p:pic>
      <p:pic>
        <p:nvPicPr>
          <p:cNvPr id="16" name="Image 15" descr="logo-magnanvill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57290" y="3429000"/>
            <a:ext cx="2103593" cy="631078"/>
          </a:xfrm>
          <a:prstGeom prst="rect">
            <a:avLst/>
          </a:prstGeom>
        </p:spPr>
      </p:pic>
      <p:pic>
        <p:nvPicPr>
          <p:cNvPr id="17" name="Image 16" descr="XBKNS6E4RRCSDPOJAQYVB5UQJY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72396" y="357166"/>
            <a:ext cx="1171429" cy="533333"/>
          </a:xfrm>
          <a:prstGeom prst="rect">
            <a:avLst/>
          </a:prstGeom>
        </p:spPr>
      </p:pic>
      <p:pic>
        <p:nvPicPr>
          <p:cNvPr id="18" name="Image 17" descr="logo gendarmeri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285992"/>
            <a:ext cx="947739" cy="81234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0" y="4143380"/>
            <a:ext cx="4143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Rencontre avec les </a:t>
            </a:r>
            <a:r>
              <a:rPr lang="fr-FR" sz="2400" i="1" dirty="0" smtClean="0"/>
              <a:t>maires</a:t>
            </a:r>
            <a:r>
              <a:rPr lang="fr-FR" sz="2400" dirty="0" smtClean="0"/>
              <a:t> de Mantes la jolie, </a:t>
            </a:r>
          </a:p>
          <a:p>
            <a:pPr algn="ctr"/>
            <a:r>
              <a:rPr lang="fr-FR" sz="2400" dirty="0" smtClean="0"/>
              <a:t>de Mantes la ville, de Guerville,</a:t>
            </a:r>
          </a:p>
          <a:p>
            <a:pPr algn="ctr"/>
            <a:r>
              <a:rPr lang="fr-FR" sz="2400" dirty="0" smtClean="0"/>
              <a:t> d’</a:t>
            </a:r>
            <a:r>
              <a:rPr lang="fr-FR" sz="2400" dirty="0" err="1" smtClean="0"/>
              <a:t>Auffreville</a:t>
            </a:r>
            <a:r>
              <a:rPr lang="fr-FR" sz="2400" dirty="0" smtClean="0"/>
              <a:t> </a:t>
            </a:r>
            <a:r>
              <a:rPr lang="fr-FR" sz="2400" dirty="0" err="1" smtClean="0"/>
              <a:t>Brasseuil</a:t>
            </a:r>
            <a:r>
              <a:rPr lang="fr-FR" sz="2400" dirty="0" smtClean="0"/>
              <a:t>, de Magnanville, de </a:t>
            </a:r>
            <a:r>
              <a:rPr lang="fr-FR" sz="2400" dirty="0" err="1" smtClean="0"/>
              <a:t>Brueil</a:t>
            </a:r>
            <a:r>
              <a:rPr lang="fr-FR" sz="2400" dirty="0" smtClean="0"/>
              <a:t>-</a:t>
            </a:r>
            <a:r>
              <a:rPr lang="fr-FR" sz="2400" dirty="0" err="1" smtClean="0"/>
              <a:t>Bois-Robert</a:t>
            </a:r>
            <a:r>
              <a:rPr lang="fr-FR" sz="2400" dirty="0" smtClean="0"/>
              <a:t> et avec le capitaine de la </a:t>
            </a:r>
            <a:r>
              <a:rPr lang="fr-FR" sz="2400" i="1" dirty="0" smtClean="0"/>
              <a:t>gendarmerie</a:t>
            </a:r>
            <a:r>
              <a:rPr lang="fr-FR" sz="2400" dirty="0" smtClean="0"/>
              <a:t> de Mantes la jolie</a:t>
            </a:r>
            <a:endParaRPr lang="fr-FR" sz="2400" dirty="0"/>
          </a:p>
        </p:txBody>
      </p:sp>
      <p:pic>
        <p:nvPicPr>
          <p:cNvPr id="20" name="Image 19" descr="166936431347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57686" y="4929198"/>
            <a:ext cx="3071802" cy="160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</a:rPr>
              <a:t>Eveil </a:t>
            </a:r>
            <a:r>
              <a:rPr lang="fr-FR" sz="3600" b="1" dirty="0" err="1" smtClean="0">
                <a:solidFill>
                  <a:srgbClr val="002060"/>
                </a:solidFill>
              </a:rPr>
              <a:t>Mat-InS</a:t>
            </a:r>
            <a:r>
              <a:rPr lang="fr-FR" sz="3600" b="1" dirty="0" smtClean="0">
                <a:solidFill>
                  <a:srgbClr val="002060"/>
                </a:solidFill>
              </a:rPr>
              <a:t> </a:t>
            </a:r>
            <a:endParaRPr lang="fr-FR" sz="3600" b="1" dirty="0">
              <a:solidFill>
                <a:srgbClr val="002060"/>
              </a:solidFill>
            </a:endParaRPr>
          </a:p>
        </p:txBody>
      </p:sp>
      <p:pic>
        <p:nvPicPr>
          <p:cNvPr id="4" name="Espace réservé du contenu 3" descr="1669364409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238522" cy="2428892"/>
          </a:xfrm>
        </p:spPr>
      </p:pic>
      <p:pic>
        <p:nvPicPr>
          <p:cNvPr id="5" name="Image 4" descr="16693644097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142852"/>
            <a:ext cx="2571764" cy="1928824"/>
          </a:xfrm>
          <a:prstGeom prst="rect">
            <a:avLst/>
          </a:prstGeom>
        </p:spPr>
      </p:pic>
      <p:pic>
        <p:nvPicPr>
          <p:cNvPr id="8" name="Image 7" descr="1669364427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562"/>
            <a:ext cx="4095747" cy="3071810"/>
          </a:xfrm>
          <a:prstGeom prst="rect">
            <a:avLst/>
          </a:prstGeom>
        </p:spPr>
      </p:pic>
      <p:pic>
        <p:nvPicPr>
          <p:cNvPr id="6" name="Image 5" descr="16693644097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1772816"/>
            <a:ext cx="3786182" cy="283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16693644278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4786322"/>
            <a:ext cx="2095483" cy="1571612"/>
          </a:xfrm>
          <a:prstGeom prst="rect">
            <a:avLst/>
          </a:prstGeom>
        </p:spPr>
      </p:pic>
      <p:pic>
        <p:nvPicPr>
          <p:cNvPr id="13" name="Image 12" descr="eveil mati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5013176"/>
            <a:ext cx="1271589" cy="1300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6588224" y="2276872"/>
            <a:ext cx="2555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Une heure passée avec les enfants :</a:t>
            </a:r>
          </a:p>
          <a:p>
            <a:pPr algn="ctr"/>
            <a:r>
              <a:rPr lang="fr-FR" sz="2400" i="1" dirty="0" smtClean="0"/>
              <a:t>Échanges, </a:t>
            </a:r>
          </a:p>
          <a:p>
            <a:pPr algn="ctr"/>
            <a:r>
              <a:rPr lang="fr-FR" sz="2400" i="1" dirty="0" smtClean="0"/>
              <a:t>jeux et </a:t>
            </a:r>
          </a:p>
          <a:p>
            <a:pPr algn="ctr"/>
            <a:r>
              <a:rPr lang="fr-FR" sz="2400" i="1" dirty="0" smtClean="0"/>
              <a:t>activités manuelles pour préparer Noël</a:t>
            </a:r>
            <a:endParaRPr lang="fr-FR" sz="2400" i="1" dirty="0"/>
          </a:p>
        </p:txBody>
      </p:sp>
      <p:pic>
        <p:nvPicPr>
          <p:cNvPr id="11" name="Image 10" descr="Logo-Mantes-la-jolie-charte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2492896"/>
            <a:ext cx="971940" cy="9719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1669364450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357436" cy="3143248"/>
          </a:xfrm>
          <a:prstGeom prst="rect">
            <a:avLst/>
          </a:prstGeom>
        </p:spPr>
      </p:pic>
      <p:pic>
        <p:nvPicPr>
          <p:cNvPr id="6" name="Image 5" descr="1669364450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3595689"/>
            <a:ext cx="2357436" cy="3143248"/>
          </a:xfrm>
          <a:prstGeom prst="rect">
            <a:avLst/>
          </a:prstGeom>
        </p:spPr>
      </p:pic>
      <p:pic>
        <p:nvPicPr>
          <p:cNvPr id="7" name="Image 6" descr="1669364450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500570"/>
            <a:ext cx="2786050" cy="2089538"/>
          </a:xfrm>
          <a:prstGeom prst="rect">
            <a:avLst/>
          </a:prstGeom>
        </p:spPr>
      </p:pic>
      <p:pic>
        <p:nvPicPr>
          <p:cNvPr id="4" name="Espace réservé du contenu 3" descr="166936445032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00298" y="1714488"/>
            <a:ext cx="4088878" cy="306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anni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797152"/>
            <a:ext cx="2592288" cy="18722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ZoneTexte 8"/>
          <p:cNvSpPr txBox="1"/>
          <p:nvPr/>
        </p:nvSpPr>
        <p:spPr>
          <a:xfrm flipH="1">
            <a:off x="2915816" y="332656"/>
            <a:ext cx="5642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6"/>
                </a:solidFill>
              </a:rPr>
              <a:t>Temps de rencontre </a:t>
            </a:r>
          </a:p>
          <a:p>
            <a:pPr algn="ctr"/>
            <a:r>
              <a:rPr lang="fr-FR" sz="2800" b="1" dirty="0" smtClean="0">
                <a:solidFill>
                  <a:schemeClr val="accent6"/>
                </a:solidFill>
              </a:rPr>
              <a:t>avec les prêtres  et les diacres</a:t>
            </a:r>
          </a:p>
          <a:p>
            <a:pPr algn="ctr"/>
            <a:r>
              <a:rPr lang="fr-FR" sz="2800" b="1" dirty="0" smtClean="0">
                <a:solidFill>
                  <a:schemeClr val="accent6"/>
                </a:solidFill>
              </a:rPr>
              <a:t>à la Maison des Pères</a:t>
            </a:r>
            <a:endParaRPr lang="fr-FR" sz="2800" b="1" dirty="0">
              <a:solidFill>
                <a:schemeClr val="accent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16216" y="2060848"/>
            <a:ext cx="2627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/>
              <a:t>Prière</a:t>
            </a:r>
          </a:p>
          <a:p>
            <a:pPr algn="ctr"/>
            <a:endParaRPr lang="fr-FR" sz="2400" i="1" dirty="0" smtClean="0"/>
          </a:p>
          <a:p>
            <a:pPr algn="ctr"/>
            <a:r>
              <a:rPr lang="fr-FR" sz="2400" i="1" dirty="0" smtClean="0"/>
              <a:t>Echanges fraternels</a:t>
            </a:r>
          </a:p>
          <a:p>
            <a:pPr algn="ctr"/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69364475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197302" cy="3358726"/>
          </a:xfrm>
        </p:spPr>
      </p:pic>
      <p:pic>
        <p:nvPicPr>
          <p:cNvPr id="5" name="Image 4" descr="16693644751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42852"/>
            <a:ext cx="3643306" cy="2732480"/>
          </a:xfrm>
          <a:prstGeom prst="rect">
            <a:avLst/>
          </a:prstGeom>
        </p:spPr>
      </p:pic>
      <p:pic>
        <p:nvPicPr>
          <p:cNvPr id="9" name="Image 8" descr="16693644866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140968"/>
            <a:ext cx="4286247" cy="32146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4149080"/>
            <a:ext cx="47160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F0"/>
                </a:solidFill>
              </a:rPr>
              <a:t>Soirée avec les acteurs pastoraux de nos paroisses :</a:t>
            </a:r>
          </a:p>
          <a:p>
            <a:pPr algn="ctr"/>
            <a:r>
              <a:rPr lang="fr-FR" sz="2600" dirty="0" smtClean="0"/>
              <a:t>« Les forces, les charismes, </a:t>
            </a:r>
          </a:p>
          <a:p>
            <a:pPr algn="ctr"/>
            <a:r>
              <a:rPr lang="fr-FR" sz="2600" dirty="0" smtClean="0"/>
              <a:t>les limites, les difficultés, </a:t>
            </a:r>
          </a:p>
          <a:p>
            <a:pPr algn="ctr"/>
            <a:r>
              <a:rPr lang="fr-FR" sz="2600" dirty="0" smtClean="0"/>
              <a:t>les pauvretés et </a:t>
            </a:r>
          </a:p>
          <a:p>
            <a:pPr algn="ctr"/>
            <a:r>
              <a:rPr lang="fr-FR" sz="2600" dirty="0" smtClean="0"/>
              <a:t>les évolutions de nos paroisses »</a:t>
            </a:r>
            <a:endParaRPr lang="fr-FR" sz="2600" dirty="0"/>
          </a:p>
        </p:txBody>
      </p:sp>
      <p:pic>
        <p:nvPicPr>
          <p:cNvPr id="7" name="Image 6" descr="16693644751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32656"/>
            <a:ext cx="2808312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 descr="1669390319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88640"/>
            <a:ext cx="3264363" cy="2448272"/>
          </a:xfrm>
          <a:prstGeom prst="rect">
            <a:avLst/>
          </a:prstGeom>
        </p:spPr>
      </p:pic>
      <p:pic>
        <p:nvPicPr>
          <p:cNvPr id="10" name="Espace réservé du contenu 9" descr="16694163877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11" name="Image 10" descr="16694163878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672" y="2921562"/>
            <a:ext cx="2952328" cy="3936438"/>
          </a:xfrm>
          <a:prstGeom prst="rect">
            <a:avLst/>
          </a:prstGeom>
        </p:spPr>
      </p:pic>
      <p:pic>
        <p:nvPicPr>
          <p:cNvPr id="12" name="Image 11" descr="16694163877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05064"/>
            <a:ext cx="3515883" cy="2636912"/>
          </a:xfrm>
          <a:prstGeom prst="rect">
            <a:avLst/>
          </a:prstGeom>
        </p:spPr>
      </p:pic>
      <p:pic>
        <p:nvPicPr>
          <p:cNvPr id="13" name="Image 12" descr="16694163597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2276872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logo mantes su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4797152"/>
            <a:ext cx="1572766" cy="145218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059832" y="188640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1"/>
                </a:solidFill>
              </a:rPr>
              <a:t>Célébration </a:t>
            </a:r>
          </a:p>
          <a:p>
            <a:pPr algn="ctr"/>
            <a:r>
              <a:rPr lang="fr-FR" sz="2400" b="1" dirty="0" smtClean="0">
                <a:solidFill>
                  <a:schemeClr val="accent1"/>
                </a:solidFill>
              </a:rPr>
              <a:t>de la Messe </a:t>
            </a:r>
          </a:p>
          <a:p>
            <a:pPr algn="ctr"/>
            <a:r>
              <a:rPr lang="fr-FR" sz="2400" b="1" dirty="0" smtClean="0">
                <a:solidFill>
                  <a:schemeClr val="accent1"/>
                </a:solidFill>
              </a:rPr>
              <a:t>à la maison de retraite de la Fondation</a:t>
            </a:r>
          </a:p>
          <a:p>
            <a:pPr algn="ctr"/>
            <a:r>
              <a:rPr lang="fr-FR" sz="2400" b="1" dirty="0" err="1" smtClean="0">
                <a:solidFill>
                  <a:schemeClr val="accent1"/>
                </a:solidFill>
              </a:rPr>
              <a:t>Leopold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Bellan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5536" y="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 Magnanville…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574</Words>
  <Application>Microsoft Office PowerPoint</Application>
  <PresentationFormat>Affichage à l'écran (4:3)</PresentationFormat>
  <Paragraphs>116</Paragraphs>
  <Slides>25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Arial</vt:lpstr>
      <vt:lpstr>Calibri</vt:lpstr>
      <vt:lpstr>Thème Office</vt:lpstr>
      <vt:lpstr>Visite pastorale  de Monseigneur Luc Crepy</vt:lpstr>
      <vt:lpstr>Présentation PowerPoint</vt:lpstr>
      <vt:lpstr>Présentation PowerPoint</vt:lpstr>
      <vt:lpstr>Présentation PowerPoint</vt:lpstr>
      <vt:lpstr>Présentation PowerPoint</vt:lpstr>
      <vt:lpstr>Eveil Mat-InS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Rencontre avec les enfants du catéchisme  au Sacré Cœur  Temps d’enseignement sur le pardon</vt:lpstr>
      <vt:lpstr>Présentation PowerPoint</vt:lpstr>
      <vt:lpstr>Présentation PowerPoint</vt:lpstr>
      <vt:lpstr>Présentation PowerPoint</vt:lpstr>
      <vt:lpstr>Présentation PowerPoint</vt:lpstr>
      <vt:lpstr>Quelques témoignages…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pastorale  de Monseigneur Luc Crepy</dc:title>
  <dc:creator>jy_henry@hotmail.com</dc:creator>
  <cp:lastModifiedBy>Myriam de la Broise</cp:lastModifiedBy>
  <cp:revision>63</cp:revision>
  <dcterms:created xsi:type="dcterms:W3CDTF">2022-11-21T10:11:52Z</dcterms:created>
  <dcterms:modified xsi:type="dcterms:W3CDTF">2023-01-04T13:20:44Z</dcterms:modified>
</cp:coreProperties>
</file>